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6" r:id="rId4"/>
    <p:sldId id="279" r:id="rId5"/>
    <p:sldId id="280" r:id="rId6"/>
    <p:sldId id="257" r:id="rId7"/>
    <p:sldId id="259" r:id="rId8"/>
    <p:sldId id="260" r:id="rId9"/>
    <p:sldId id="261" r:id="rId10"/>
    <p:sldId id="262" r:id="rId11"/>
    <p:sldId id="360" r:id="rId12"/>
    <p:sldId id="281" r:id="rId13"/>
    <p:sldId id="263" r:id="rId14"/>
    <p:sldId id="265" r:id="rId15"/>
    <p:sldId id="275" r:id="rId16"/>
    <p:sldId id="266" r:id="rId17"/>
    <p:sldId id="267" r:id="rId18"/>
    <p:sldId id="270" r:id="rId19"/>
    <p:sldId id="271" r:id="rId20"/>
    <p:sldId id="272" r:id="rId21"/>
    <p:sldId id="273" r:id="rId22"/>
    <p:sldId id="274" r:id="rId23"/>
    <p:sldId id="283" r:id="rId24"/>
    <p:sldId id="290" r:id="rId25"/>
    <p:sldId id="286" r:id="rId26"/>
    <p:sldId id="291" r:id="rId27"/>
    <p:sldId id="292" r:id="rId28"/>
    <p:sldId id="293" r:id="rId29"/>
    <p:sldId id="287" r:id="rId30"/>
    <p:sldId id="285" r:id="rId31"/>
    <p:sldId id="288" r:id="rId32"/>
    <p:sldId id="302" r:id="rId33"/>
    <p:sldId id="258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3" r:id="rId43"/>
    <p:sldId id="304" r:id="rId44"/>
    <p:sldId id="309" r:id="rId45"/>
    <p:sldId id="328" r:id="rId46"/>
    <p:sldId id="329" r:id="rId47"/>
    <p:sldId id="312" r:id="rId48"/>
    <p:sldId id="321" r:id="rId49"/>
    <p:sldId id="322" r:id="rId50"/>
    <p:sldId id="315" r:id="rId51"/>
    <p:sldId id="313" r:id="rId52"/>
    <p:sldId id="316" r:id="rId53"/>
    <p:sldId id="317" r:id="rId54"/>
    <p:sldId id="318" r:id="rId55"/>
    <p:sldId id="314" r:id="rId56"/>
    <p:sldId id="323" r:id="rId57"/>
    <p:sldId id="324" r:id="rId58"/>
    <p:sldId id="330" r:id="rId59"/>
    <p:sldId id="331" r:id="rId60"/>
    <p:sldId id="332" r:id="rId61"/>
    <p:sldId id="333" r:id="rId62"/>
    <p:sldId id="335" r:id="rId63"/>
    <p:sldId id="336" r:id="rId64"/>
    <p:sldId id="337" r:id="rId65"/>
    <p:sldId id="339" r:id="rId66"/>
    <p:sldId id="340" r:id="rId67"/>
    <p:sldId id="345" r:id="rId68"/>
    <p:sldId id="359" r:id="rId69"/>
    <p:sldId id="346" r:id="rId70"/>
    <p:sldId id="341" r:id="rId71"/>
    <p:sldId id="342" r:id="rId72"/>
    <p:sldId id="343" r:id="rId73"/>
    <p:sldId id="344" r:id="rId74"/>
    <p:sldId id="348" r:id="rId75"/>
    <p:sldId id="349" r:id="rId76"/>
    <p:sldId id="350" r:id="rId77"/>
    <p:sldId id="347" r:id="rId78"/>
    <p:sldId id="354" r:id="rId79"/>
    <p:sldId id="355" r:id="rId80"/>
    <p:sldId id="357" r:id="rId81"/>
    <p:sldId id="361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0C36-A5F3-4E1D-B496-6A86111DF20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9730-D3A3-4C27-A2A2-34DD961FAF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Comic Sans MS" pitchFamily="66" charset="0"/>
              </a:rPr>
              <a:t>Unit 2 revisio</a:t>
            </a:r>
            <a:r>
              <a:rPr lang="en-US" sz="6600" dirty="0">
                <a:latin typeface="Comic Sans MS" pitchFamily="66" charset="0"/>
              </a:rPr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8. Cooling </a:t>
            </a:r>
            <a:r>
              <a:rPr lang="en-US" sz="5400" dirty="0" smtClean="0"/>
              <a:t>it again allows what to bind to the specific sequence of DNA?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GB" dirty="0" smtClean="0"/>
              <a:t>9. Why </a:t>
            </a:r>
            <a:r>
              <a:rPr lang="en-GB" dirty="0" smtClean="0"/>
              <a:t>is more than one primer needed during PCR?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511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10. Eukaryotes </a:t>
            </a:r>
            <a:r>
              <a:rPr lang="en-US" sz="5400" dirty="0" smtClean="0"/>
              <a:t>have: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162800" cy="2743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Linear &amp; circular chromosomes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Plasmids only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Plasmids &amp; circular </a:t>
            </a:r>
            <a:r>
              <a:rPr lang="en-US" dirty="0"/>
              <a:t>chromosomes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Linear chromosomes &amp; plasmids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11. What </a:t>
            </a:r>
            <a:r>
              <a:rPr lang="en-US" sz="5400" dirty="0" smtClean="0"/>
              <a:t>is the role of DNA polymerase in DNA replication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12. Compare </a:t>
            </a:r>
            <a:r>
              <a:rPr lang="en-US" sz="5400" dirty="0" smtClean="0"/>
              <a:t>the leading and lagging strand in DNA replication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13. What </a:t>
            </a:r>
            <a:r>
              <a:rPr lang="en-US" sz="5400" dirty="0" smtClean="0"/>
              <a:t>enzyme joins fragments in lagging strand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14. Why </a:t>
            </a:r>
            <a:r>
              <a:rPr lang="en-US" sz="5400" dirty="0" smtClean="0"/>
              <a:t>is </a:t>
            </a:r>
            <a:r>
              <a:rPr lang="en-US" sz="5400" dirty="0"/>
              <a:t>a heat tolerant</a:t>
            </a:r>
            <a:br>
              <a:rPr lang="en-US" sz="5400" dirty="0"/>
            </a:br>
            <a:r>
              <a:rPr lang="en-US" sz="5400" dirty="0" smtClean="0"/>
              <a:t>DNA polymerase used in PCR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15. How </a:t>
            </a:r>
            <a:r>
              <a:rPr lang="en-US" sz="5400" dirty="0" smtClean="0"/>
              <a:t>many DNA molecules after 6 PCR cycles if you start with 225 molecules of DNA?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16. What </a:t>
            </a:r>
            <a:r>
              <a:rPr lang="en-US" sz="5400" dirty="0" smtClean="0"/>
              <a:t>is meant by anti parallel DNA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17. 3</a:t>
            </a:r>
            <a:r>
              <a:rPr lang="en-US" sz="5400" dirty="0" smtClean="0"/>
              <a:t>’ end is a sugar or a phosphate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latin typeface="Comic Sans MS" pitchFamily="66" charset="0"/>
              </a:rPr>
              <a:t>DNA replication &amp; PCR</a:t>
            </a:r>
            <a:endParaRPr lang="en-US" sz="6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18. Bond </a:t>
            </a:r>
            <a:r>
              <a:rPr lang="en-US" sz="5400" dirty="0" smtClean="0"/>
              <a:t>between complementary bases is 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19. 200 </a:t>
            </a:r>
            <a:r>
              <a:rPr lang="en-US" sz="5400" dirty="0" smtClean="0"/>
              <a:t>T bases and 400 G bases = how many A on complementary strand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20. </a:t>
            </a:r>
            <a:r>
              <a:rPr lang="en-US" sz="5400" dirty="0" smtClean="0"/>
              <a:t>2000 </a:t>
            </a:r>
            <a:r>
              <a:rPr lang="en-US" sz="5400" dirty="0" smtClean="0"/>
              <a:t>base pairs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4</a:t>
            </a:r>
            <a:r>
              <a:rPr lang="en-US" sz="5400" dirty="0" smtClean="0"/>
              <a:t>00 G bases &amp; 600 A bases on same strand.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How </a:t>
            </a:r>
            <a:r>
              <a:rPr lang="en-US" sz="5400" b="1" dirty="0" smtClean="0">
                <a:solidFill>
                  <a:srgbClr val="FF0000"/>
                </a:solidFill>
              </a:rPr>
              <a:t>many T bases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Stem Cells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21. What </a:t>
            </a:r>
            <a:r>
              <a:rPr lang="en-US" sz="5400" dirty="0" smtClean="0"/>
              <a:t>two processes do stem cells undergo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22. Name </a:t>
            </a:r>
            <a:r>
              <a:rPr lang="en-US" sz="5400" dirty="0" smtClean="0"/>
              <a:t>the two types of stem cells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23. What </a:t>
            </a:r>
            <a:r>
              <a:rPr lang="en-US" sz="5400" dirty="0" smtClean="0"/>
              <a:t>are plant stem cells called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24. Are </a:t>
            </a:r>
            <a:r>
              <a:rPr lang="en-US" sz="5400" dirty="0" smtClean="0"/>
              <a:t>stem cells </a:t>
            </a:r>
            <a:r>
              <a:rPr lang="en-US" sz="5400" dirty="0" err="1" smtClean="0"/>
              <a:t>specialised</a:t>
            </a:r>
            <a:r>
              <a:rPr lang="en-US" sz="5400" dirty="0" smtClean="0"/>
              <a:t> or </a:t>
            </a:r>
            <a:r>
              <a:rPr lang="en-US" sz="5400" dirty="0" err="1" smtClean="0"/>
              <a:t>unspecialised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25. What </a:t>
            </a:r>
            <a:r>
              <a:rPr lang="en-US" sz="5400" dirty="0" smtClean="0"/>
              <a:t>is differentiation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26. What </a:t>
            </a:r>
            <a:r>
              <a:rPr lang="en-US" sz="5400" dirty="0" smtClean="0"/>
              <a:t>is the function of adult stem cells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1. Describe </a:t>
            </a:r>
            <a:r>
              <a:rPr lang="en-US" sz="5400" dirty="0" smtClean="0"/>
              <a:t>4 key stages of DNA replication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27. Describe </a:t>
            </a:r>
            <a:r>
              <a:rPr lang="en-US" sz="5400" dirty="0" smtClean="0"/>
              <a:t>a therapeutic use of stem cells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28. Why </a:t>
            </a:r>
            <a:r>
              <a:rPr lang="en-US" sz="5400" dirty="0" smtClean="0"/>
              <a:t>are embryonic stem cells so controversial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29. What </a:t>
            </a:r>
            <a:r>
              <a:rPr lang="en-US" sz="5400" dirty="0" smtClean="0"/>
              <a:t>is </a:t>
            </a:r>
            <a:r>
              <a:rPr lang="en-US" sz="5400" dirty="0" err="1" smtClean="0"/>
              <a:t>phylogenetics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30. What </a:t>
            </a:r>
            <a:r>
              <a:rPr lang="en-US" sz="5400" dirty="0" smtClean="0"/>
              <a:t>is </a:t>
            </a:r>
            <a:r>
              <a:rPr lang="en-US" sz="5400" dirty="0"/>
              <a:t>sequence data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31. What </a:t>
            </a:r>
            <a:r>
              <a:rPr lang="en-US" sz="5400" dirty="0" smtClean="0"/>
              <a:t>is bioinformatics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32. What </a:t>
            </a:r>
            <a:r>
              <a:rPr lang="en-US" sz="5400" dirty="0" smtClean="0"/>
              <a:t>two pieces of data are needed for phylogenetic trees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33. What </a:t>
            </a:r>
            <a:r>
              <a:rPr lang="en-US" sz="5400" dirty="0" smtClean="0"/>
              <a:t>are the 3 domains of life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34. </a:t>
            </a:r>
            <a:r>
              <a:rPr lang="en-US" sz="5400" dirty="0" smtClean="0"/>
              <a:t>The </a:t>
            </a:r>
            <a:r>
              <a:rPr lang="en-US" sz="5400" dirty="0" smtClean="0"/>
              <a:t>more closely related the species, the ________ in time the divergence from a common ancestor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35. Put </a:t>
            </a:r>
            <a:r>
              <a:rPr lang="en-US" sz="5400" dirty="0" smtClean="0"/>
              <a:t>the following in order from earliest to latest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multicellular organisms</a:t>
            </a:r>
            <a:br>
              <a:rPr lang="en-US" sz="5400" dirty="0" smtClean="0"/>
            </a:br>
            <a:r>
              <a:rPr lang="en-US" sz="5400" dirty="0" smtClean="0"/>
              <a:t>eukaryotes</a:t>
            </a:r>
            <a:br>
              <a:rPr lang="en-US" sz="5400" dirty="0" smtClean="0"/>
            </a:br>
            <a:r>
              <a:rPr lang="en-US" sz="5400" dirty="0" smtClean="0"/>
              <a:t>photosynthetic </a:t>
            </a:r>
            <a:r>
              <a:rPr lang="en-US" sz="5400" dirty="0" err="1" smtClean="0"/>
              <a:t>organismss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Land animals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36. What </a:t>
            </a:r>
            <a:r>
              <a:rPr lang="en-US" sz="5400" dirty="0" smtClean="0"/>
              <a:t>name is given to graphs that examine differences in AA sequences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2. Name </a:t>
            </a:r>
            <a:r>
              <a:rPr lang="en-US" sz="5400" dirty="0" smtClean="0"/>
              <a:t>the 3D structure of DNA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37. What </a:t>
            </a:r>
            <a:r>
              <a:rPr lang="en-US" sz="5400" dirty="0" smtClean="0"/>
              <a:t>is </a:t>
            </a:r>
            <a:r>
              <a:rPr lang="en-US" sz="5400" dirty="0" err="1" smtClean="0"/>
              <a:t>personalised</a:t>
            </a:r>
            <a:r>
              <a:rPr lang="en-US" sz="5400" dirty="0" smtClean="0"/>
              <a:t> genomics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38. Give </a:t>
            </a:r>
            <a:r>
              <a:rPr lang="en-US" sz="5400" dirty="0" smtClean="0"/>
              <a:t>two uses of </a:t>
            </a:r>
            <a:r>
              <a:rPr lang="en-US" sz="5400" dirty="0" err="1" smtClean="0"/>
              <a:t>personalised</a:t>
            </a:r>
            <a:r>
              <a:rPr lang="en-US" sz="5400" dirty="0" smtClean="0"/>
              <a:t> genomics in medicine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39. What </a:t>
            </a:r>
            <a:r>
              <a:rPr lang="en-US" sz="5400" dirty="0" smtClean="0"/>
              <a:t>can be estimated from phylogenetic graphs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Evolution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40. Agrobacterium </a:t>
            </a:r>
            <a:r>
              <a:rPr lang="en-US" sz="5400" dirty="0" smtClean="0"/>
              <a:t>plasmid into a plant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Vertical or horizontal?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41. Plants </a:t>
            </a:r>
            <a:r>
              <a:rPr lang="en-US" sz="5400" dirty="0" smtClean="0"/>
              <a:t>reproduce via pollination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sexual or asexual reproduction?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Vertical or horizontal?</a:t>
            </a:r>
            <a:endParaRPr lang="en-US" sz="5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42. Plants </a:t>
            </a:r>
            <a:r>
              <a:rPr lang="en-US" sz="5400" dirty="0" smtClean="0"/>
              <a:t>reproduce via vegetative propagation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sexual/asexual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 Vertical/horizontal</a:t>
            </a:r>
            <a:endParaRPr lang="en-US" sz="5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43. Random/non </a:t>
            </a:r>
            <a:r>
              <a:rPr lang="en-US" sz="5400" dirty="0" smtClean="0"/>
              <a:t>random selection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a) genetic drift</a:t>
            </a:r>
            <a:br>
              <a:rPr lang="en-US" sz="5400" dirty="0" smtClean="0"/>
            </a:br>
            <a:r>
              <a:rPr lang="en-US" sz="5400" dirty="0" smtClean="0"/>
              <a:t>B) natural selection</a:t>
            </a:r>
            <a:br>
              <a:rPr lang="en-US" sz="5400" dirty="0" smtClean="0"/>
            </a:br>
            <a:r>
              <a:rPr lang="en-US" sz="5400" dirty="0" smtClean="0"/>
              <a:t>C) sexual selection</a:t>
            </a:r>
            <a:endParaRPr lang="en-US" sz="5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44. Natural </a:t>
            </a:r>
            <a:r>
              <a:rPr lang="en-US" sz="5400" dirty="0" smtClean="0"/>
              <a:t>selection </a:t>
            </a:r>
            <a:r>
              <a:rPr lang="en-US" sz="5400" dirty="0" smtClean="0"/>
              <a:t>definition</a:t>
            </a:r>
            <a:endParaRPr lang="en-US" sz="5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45. Sexual </a:t>
            </a:r>
            <a:r>
              <a:rPr lang="en-US" sz="5400" dirty="0" smtClean="0"/>
              <a:t>selection deliberately increases alleles that promotes ….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3. What </a:t>
            </a:r>
            <a:r>
              <a:rPr lang="en-US" sz="5400" dirty="0" smtClean="0"/>
              <a:t>makes up the backbone of DNA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46. What </a:t>
            </a:r>
            <a:r>
              <a:rPr lang="en-US" sz="5400" dirty="0" smtClean="0"/>
              <a:t>type of populations are </a:t>
            </a:r>
            <a:r>
              <a:rPr lang="en-US" sz="5400" dirty="0" err="1" smtClean="0"/>
              <a:t>suspectible</a:t>
            </a:r>
            <a:r>
              <a:rPr lang="en-US" sz="5400" dirty="0" smtClean="0"/>
              <a:t> to genetic drift</a:t>
            </a:r>
            <a:endParaRPr lang="en-US" sz="5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47. </a:t>
            </a:r>
            <a:r>
              <a:rPr lang="en-US" sz="5400" dirty="0" smtClean="0"/>
              <a:t>Two </a:t>
            </a:r>
            <a:r>
              <a:rPr lang="en-US" sz="5400" dirty="0" smtClean="0"/>
              <a:t>causes of genetic drift</a:t>
            </a:r>
            <a:endParaRPr lang="en-US" sz="54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48. 4 </a:t>
            </a:r>
            <a:r>
              <a:rPr lang="en-US" sz="5400" dirty="0" smtClean="0"/>
              <a:t>stages to speciation</a:t>
            </a:r>
            <a:endParaRPr lang="en-US" sz="5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49. Importance </a:t>
            </a:r>
            <a:r>
              <a:rPr lang="en-US" sz="5400" dirty="0" smtClean="0"/>
              <a:t>of isolating </a:t>
            </a:r>
            <a:r>
              <a:rPr lang="en-US" sz="5400" dirty="0" smtClean="0"/>
              <a:t>mechanisms in terms of gene flow</a:t>
            </a:r>
            <a:endParaRPr lang="en-US" sz="5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50. Allopatric speciation is due to what kind of isolating barrier?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1. geographical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2. ecological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3. </a:t>
            </a:r>
            <a:r>
              <a:rPr lang="en-US" sz="5400" dirty="0" err="1" smtClean="0"/>
              <a:t>behavioural</a:t>
            </a:r>
            <a:endParaRPr lang="en-US" sz="5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51. 3 </a:t>
            </a:r>
            <a:r>
              <a:rPr lang="en-US" sz="5400" dirty="0" smtClean="0"/>
              <a:t>types of selection pressure diagram and what they promote</a:t>
            </a:r>
            <a:endParaRPr lang="en-US" sz="54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52. Evidence </a:t>
            </a:r>
            <a:r>
              <a:rPr lang="en-US" sz="5400" dirty="0" smtClean="0"/>
              <a:t>of two different species</a:t>
            </a:r>
            <a:endParaRPr lang="en-US" sz="5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53. Formed </a:t>
            </a:r>
            <a:r>
              <a:rPr lang="en-US" sz="5400" dirty="0" smtClean="0"/>
              <a:t>when  the range of two closely related species overlap</a:t>
            </a:r>
            <a:endParaRPr lang="en-US" sz="5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Mutations</a:t>
            </a:r>
            <a:endParaRPr lang="en-US" sz="54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54. What </a:t>
            </a:r>
            <a:r>
              <a:rPr lang="en-US" sz="5400" dirty="0" smtClean="0"/>
              <a:t>is a gene mutation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Deletion</a:t>
            </a:r>
            <a:br>
              <a:rPr lang="en-US" sz="5400" dirty="0"/>
            </a:br>
            <a:r>
              <a:rPr lang="en-US" sz="5400" dirty="0"/>
              <a:t>Insertion</a:t>
            </a:r>
            <a:br>
              <a:rPr lang="en-US" sz="5400" dirty="0"/>
            </a:br>
            <a:r>
              <a:rPr lang="en-US" sz="5400" dirty="0" err="1"/>
              <a:t>Subsitution</a:t>
            </a:r>
            <a:endParaRPr 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4. 120 </a:t>
            </a:r>
            <a:r>
              <a:rPr lang="en-US" sz="5400" dirty="0" smtClean="0"/>
              <a:t>A bases &amp; 20 G bases.  The total number of DNA molecules is?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55. Describe and give example of Point and frameshift mutations</a:t>
            </a:r>
            <a:endParaRPr lang="en-US" sz="54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56. Describe </a:t>
            </a:r>
            <a:r>
              <a:rPr lang="en-US" sz="5400" dirty="0" err="1" smtClean="0"/>
              <a:t>Mis</a:t>
            </a:r>
            <a:r>
              <a:rPr lang="en-US" sz="5400" dirty="0" smtClean="0"/>
              <a:t> sense and non sense mutations</a:t>
            </a:r>
            <a:endParaRPr lang="en-US" sz="5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57. What </a:t>
            </a:r>
            <a:r>
              <a:rPr lang="en-US" sz="5400" dirty="0" smtClean="0"/>
              <a:t>causes non disjunction</a:t>
            </a:r>
            <a:endParaRPr lang="en-US" sz="5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58. Give </a:t>
            </a:r>
            <a:r>
              <a:rPr lang="en-US" sz="5400" dirty="0" smtClean="0"/>
              <a:t>an example of hybrid </a:t>
            </a:r>
            <a:r>
              <a:rPr lang="en-US" sz="5400" dirty="0" err="1" smtClean="0"/>
              <a:t>vigour</a:t>
            </a:r>
            <a:endParaRPr lang="en-US" sz="54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59. Name </a:t>
            </a:r>
            <a:r>
              <a:rPr lang="en-US" sz="5400" dirty="0" smtClean="0"/>
              <a:t>the 4 types of chromosome structure mutations</a:t>
            </a:r>
            <a:endParaRPr lang="en-US" sz="54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Making protein</a:t>
            </a:r>
            <a:endParaRPr lang="en-US" sz="5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60. 1 </a:t>
            </a:r>
            <a:r>
              <a:rPr lang="en-US" sz="5400" dirty="0" smtClean="0"/>
              <a:t>gene – many proteins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2 processes to change protein</a:t>
            </a:r>
            <a:endParaRPr lang="en-US" sz="54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61. Role </a:t>
            </a:r>
            <a:r>
              <a:rPr lang="en-US" sz="5400" dirty="0" smtClean="0"/>
              <a:t>of RNA </a:t>
            </a:r>
            <a:r>
              <a:rPr lang="en-US" sz="5400" dirty="0" smtClean="0"/>
              <a:t>polymerase</a:t>
            </a:r>
            <a:endParaRPr lang="en-US" sz="54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62. 2 </a:t>
            </a:r>
            <a:r>
              <a:rPr lang="en-US" sz="5400" dirty="0" smtClean="0"/>
              <a:t>differences between RNA &amp; DNA</a:t>
            </a:r>
            <a:endParaRPr lang="en-US" sz="54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63. Location </a:t>
            </a:r>
            <a:r>
              <a:rPr lang="en-US" sz="5400" dirty="0" smtClean="0"/>
              <a:t>of </a:t>
            </a:r>
            <a:r>
              <a:rPr lang="en-US" sz="5400" dirty="0" err="1" smtClean="0"/>
              <a:t>transcription.translation</a:t>
            </a: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5. Role/purpose </a:t>
            </a:r>
            <a:r>
              <a:rPr lang="en-US" sz="5400" dirty="0" smtClean="0"/>
              <a:t>of PCR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64. The </a:t>
            </a:r>
            <a:r>
              <a:rPr lang="en-US" sz="5400" dirty="0" smtClean="0"/>
              <a:t>molecule made during transcription </a:t>
            </a:r>
            <a:r>
              <a:rPr lang="en-US" sz="5400" dirty="0" smtClean="0"/>
              <a:t>(before RNA splicing) is </a:t>
            </a:r>
            <a:r>
              <a:rPr lang="en-US" sz="5400" dirty="0" smtClean="0"/>
              <a:t>called </a:t>
            </a:r>
            <a:r>
              <a:rPr lang="en-US" sz="5400" dirty="0" smtClean="0"/>
              <a:t>the ______ mRNA</a:t>
            </a:r>
            <a:endParaRPr lang="en-US" sz="54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65. After </a:t>
            </a:r>
            <a:r>
              <a:rPr lang="en-US" sz="5400" dirty="0" smtClean="0"/>
              <a:t>RNA splicing the primary transcript is now called</a:t>
            </a:r>
            <a:endParaRPr lang="en-US" sz="54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66. What </a:t>
            </a:r>
            <a:r>
              <a:rPr lang="en-US" sz="5400" dirty="0" smtClean="0"/>
              <a:t>happens during RNA splicing</a:t>
            </a:r>
            <a:endParaRPr lang="en-US" sz="54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67. What </a:t>
            </a:r>
            <a:r>
              <a:rPr lang="en-US" sz="5400" dirty="0" smtClean="0"/>
              <a:t>is alternative RNA splicing</a:t>
            </a:r>
            <a:endParaRPr lang="en-US" sz="54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68. Roles </a:t>
            </a:r>
            <a:r>
              <a:rPr lang="en-US" sz="5400" dirty="0" smtClean="0"/>
              <a:t>of </a:t>
            </a:r>
            <a:br>
              <a:rPr lang="en-US" sz="5400" dirty="0" smtClean="0"/>
            </a:br>
            <a:r>
              <a:rPr lang="en-US" sz="5400" dirty="0" err="1" smtClean="0"/>
              <a:t>rRNA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mRNA</a:t>
            </a:r>
            <a:br>
              <a:rPr lang="en-US" sz="5400" dirty="0" smtClean="0"/>
            </a:br>
            <a:r>
              <a:rPr lang="en-US" sz="5400" dirty="0" err="1" smtClean="0"/>
              <a:t>tRNA</a:t>
            </a:r>
            <a:endParaRPr lang="en-US" sz="54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68. Draw </a:t>
            </a:r>
            <a:r>
              <a:rPr lang="en-US" sz="5400" dirty="0" smtClean="0"/>
              <a:t>a </a:t>
            </a:r>
            <a:r>
              <a:rPr lang="en-US" sz="5400" dirty="0" err="1" smtClean="0"/>
              <a:t>tRNA</a:t>
            </a:r>
            <a:r>
              <a:rPr lang="en-US" sz="5400" dirty="0" smtClean="0"/>
              <a:t> and label the AA and anticodon</a:t>
            </a:r>
            <a:endParaRPr lang="en-US" sz="54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69. What </a:t>
            </a:r>
            <a:r>
              <a:rPr lang="en-US" sz="5400" dirty="0" smtClean="0"/>
              <a:t>is the role of an anticodon</a:t>
            </a:r>
            <a:endParaRPr lang="en-US" sz="54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70. Diagram </a:t>
            </a:r>
            <a:r>
              <a:rPr lang="en-US" sz="5400" dirty="0" smtClean="0"/>
              <a:t>of translation including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AA </a:t>
            </a:r>
            <a:br>
              <a:rPr lang="en-US" sz="5400" dirty="0" smtClean="0"/>
            </a:br>
            <a:r>
              <a:rPr lang="en-US" sz="5400" dirty="0" smtClean="0"/>
              <a:t>peptide</a:t>
            </a:r>
            <a:br>
              <a:rPr lang="en-US" sz="5400" dirty="0" smtClean="0"/>
            </a:br>
            <a:r>
              <a:rPr lang="en-US" sz="5400" dirty="0" smtClean="0"/>
              <a:t>anticodon codon</a:t>
            </a:r>
            <a:br>
              <a:rPr lang="en-US" sz="5400" dirty="0" smtClean="0"/>
            </a:br>
            <a:r>
              <a:rPr lang="en-US" sz="5400" dirty="0" smtClean="0"/>
              <a:t>ribosome</a:t>
            </a:r>
            <a:endParaRPr lang="en-US" sz="54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80. What </a:t>
            </a:r>
            <a:r>
              <a:rPr lang="en-US" sz="5400" dirty="0" smtClean="0"/>
              <a:t>bond holds AA in place</a:t>
            </a:r>
            <a:endParaRPr lang="en-US" sz="54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81. Name </a:t>
            </a:r>
            <a:r>
              <a:rPr lang="en-US" sz="5400" dirty="0" smtClean="0"/>
              <a:t>a second bond that contributes to 3D protein shape on folding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6. Give a practical </a:t>
            </a:r>
            <a:r>
              <a:rPr lang="en-US" sz="5400" dirty="0" smtClean="0"/>
              <a:t>application of PCR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82. What </a:t>
            </a:r>
            <a:r>
              <a:rPr lang="en-US" sz="5400" dirty="0" smtClean="0"/>
              <a:t>is meant by DNA having a triplet code</a:t>
            </a:r>
            <a:endParaRPr lang="en-US" sz="54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GB" dirty="0" smtClean="0"/>
              <a:t>83. Name and describe the function carried out by 2 different proteins.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83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7. What </a:t>
            </a:r>
            <a:r>
              <a:rPr lang="en-US" sz="5400" dirty="0" smtClean="0"/>
              <a:t>happens at 60 degrees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717</Words>
  <Application>Microsoft Office PowerPoint</Application>
  <PresentationFormat>On-screen Show (4:3)</PresentationFormat>
  <Paragraphs>86</Paragraphs>
  <Slides>81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Office Theme</vt:lpstr>
      <vt:lpstr>Unit 2 revision</vt:lpstr>
      <vt:lpstr>DNA replication &amp; PCR</vt:lpstr>
      <vt:lpstr>1. Describe 4 key stages of DNA replication</vt:lpstr>
      <vt:lpstr>2. Name the 3D structure of DNA</vt:lpstr>
      <vt:lpstr>3. What makes up the backbone of DNA</vt:lpstr>
      <vt:lpstr>4. 120 A bases &amp; 20 G bases.  The total number of DNA molecules is?</vt:lpstr>
      <vt:lpstr>5. Role/purpose of PCR</vt:lpstr>
      <vt:lpstr>6. Give a practical application of PCR</vt:lpstr>
      <vt:lpstr>7. What happens at 60 degrees</vt:lpstr>
      <vt:lpstr>8. Cooling it again allows what to bind to the specific sequence of DNA?</vt:lpstr>
      <vt:lpstr>9. Why is more than one primer needed during PCR?</vt:lpstr>
      <vt:lpstr>  10. Eukaryotes have:   </vt:lpstr>
      <vt:lpstr>11. What is the role of DNA polymerase in DNA replication</vt:lpstr>
      <vt:lpstr>12. Compare the leading and lagging strand in DNA replication</vt:lpstr>
      <vt:lpstr>13. What enzyme joins fragments in lagging strand</vt:lpstr>
      <vt:lpstr>14. Why is a heat tolerant DNA polymerase used in PCR</vt:lpstr>
      <vt:lpstr>15. How many DNA molecules after 6 PCR cycles if you start with 225 molecules of DNA?</vt:lpstr>
      <vt:lpstr>16. What is meant by anti parallel DNA</vt:lpstr>
      <vt:lpstr>17. 3’ end is a sugar or a phosphate</vt:lpstr>
      <vt:lpstr>18. Bond between complementary bases is </vt:lpstr>
      <vt:lpstr>19. 200 T bases and 400 G bases = how many A on complementary strand</vt:lpstr>
      <vt:lpstr>20. 2000 base pairs  400 G bases &amp; 600 A bases on same strand.  How many T bases</vt:lpstr>
      <vt:lpstr>Stem Cells</vt:lpstr>
      <vt:lpstr>21. What two processes do stem cells undergo</vt:lpstr>
      <vt:lpstr>22. Name the two types of stem cells</vt:lpstr>
      <vt:lpstr>23. What are plant stem cells called</vt:lpstr>
      <vt:lpstr>24. Are stem cells specialised or unspecialised</vt:lpstr>
      <vt:lpstr>25. What is differentiation</vt:lpstr>
      <vt:lpstr>26. What is the function of adult stem cells</vt:lpstr>
      <vt:lpstr>27. Describe a therapeutic use of stem cells</vt:lpstr>
      <vt:lpstr>28. Why are embryonic stem cells so controversial</vt:lpstr>
      <vt:lpstr>29. What is phylogenetics</vt:lpstr>
      <vt:lpstr>30. What is sequence data</vt:lpstr>
      <vt:lpstr>31. What is bioinformatics</vt:lpstr>
      <vt:lpstr>32. What two pieces of data are needed for phylogenetic trees</vt:lpstr>
      <vt:lpstr>33. What are the 3 domains of life</vt:lpstr>
      <vt:lpstr>34. The more closely related the species, the ________ in time the divergence from a common ancestor</vt:lpstr>
      <vt:lpstr>35. Put the following in order from earliest to latest  multicellular organisms eukaryotes photosynthetic organismss Land animals</vt:lpstr>
      <vt:lpstr>36. What name is given to graphs that examine differences in AA sequences</vt:lpstr>
      <vt:lpstr>37. What is personalised genomics</vt:lpstr>
      <vt:lpstr>38. Give two uses of personalised genomics in medicine</vt:lpstr>
      <vt:lpstr>39. What can be estimated from phylogenetic graphs</vt:lpstr>
      <vt:lpstr>Evolution</vt:lpstr>
      <vt:lpstr>40. Agrobacterium plasmid into a plant</vt:lpstr>
      <vt:lpstr>41. Plants reproduce via pollination  sexual or asexual reproduction?  Vertical or horizontal?</vt:lpstr>
      <vt:lpstr>42. Plants reproduce via vegetative propagation  sexual/asexual   Vertical/horizontal</vt:lpstr>
      <vt:lpstr>43. Random/non random selection  a) genetic drift B) natural selection C) sexual selection</vt:lpstr>
      <vt:lpstr>44. Natural selection definition</vt:lpstr>
      <vt:lpstr>45. Sexual selection deliberately increases alleles that promotes ….</vt:lpstr>
      <vt:lpstr>46. What type of populations are suspectible to genetic drift</vt:lpstr>
      <vt:lpstr>47. Two causes of genetic drift</vt:lpstr>
      <vt:lpstr>48. 4 stages to speciation</vt:lpstr>
      <vt:lpstr>49. Importance of isolating mechanisms in terms of gene flow</vt:lpstr>
      <vt:lpstr>50. Allopatric speciation is due to what kind of isolating barrier?  1. geographical 2. ecological 3. behavioural</vt:lpstr>
      <vt:lpstr>51. 3 types of selection pressure diagram and what they promote</vt:lpstr>
      <vt:lpstr>52. Evidence of two different species</vt:lpstr>
      <vt:lpstr>53. Formed when  the range of two closely related species overlap</vt:lpstr>
      <vt:lpstr>Mutations</vt:lpstr>
      <vt:lpstr>54. What is a gene mutation  Deletion Insertion Subsitution</vt:lpstr>
      <vt:lpstr>55. Describe and give example of Point and frameshift mutations</vt:lpstr>
      <vt:lpstr>56. Describe Mis sense and non sense mutations</vt:lpstr>
      <vt:lpstr>57. What causes non disjunction</vt:lpstr>
      <vt:lpstr>58. Give an example of hybrid vigour</vt:lpstr>
      <vt:lpstr>59. Name the 4 types of chromosome structure mutations</vt:lpstr>
      <vt:lpstr>Making protein</vt:lpstr>
      <vt:lpstr>60. 1 gene – many proteins  2 processes to change protein</vt:lpstr>
      <vt:lpstr>61. Role of RNA polymerase</vt:lpstr>
      <vt:lpstr>62. 2 differences between RNA &amp; DNA</vt:lpstr>
      <vt:lpstr>63. Location of transcription.translation</vt:lpstr>
      <vt:lpstr>64. The molecule made during transcription (before RNA splicing) is called the ______ mRNA</vt:lpstr>
      <vt:lpstr>65. After RNA splicing the primary transcript is now called</vt:lpstr>
      <vt:lpstr>66. What happens during RNA splicing</vt:lpstr>
      <vt:lpstr>67. What is alternative RNA splicing</vt:lpstr>
      <vt:lpstr>68. Roles of  rRNA mRNA tRNA</vt:lpstr>
      <vt:lpstr>68. Draw a tRNA and label the AA and anticodon</vt:lpstr>
      <vt:lpstr>69. What is the role of an anticodon</vt:lpstr>
      <vt:lpstr>70. Diagram of translation including  AA  peptide anticodon codon ribosome</vt:lpstr>
      <vt:lpstr>80. What bond holds AA in place</vt:lpstr>
      <vt:lpstr>81. Name a second bond that contributes to 3D protein shape on folding</vt:lpstr>
      <vt:lpstr>82. What is meant by DNA having a triplet code</vt:lpstr>
      <vt:lpstr>83. Name and describe the function carried out by 2 different proteins.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revision</dc:title>
  <dc:creator>Karen</dc:creator>
  <cp:lastModifiedBy>School User</cp:lastModifiedBy>
  <cp:revision>9</cp:revision>
  <dcterms:created xsi:type="dcterms:W3CDTF">2015-04-07T21:47:17Z</dcterms:created>
  <dcterms:modified xsi:type="dcterms:W3CDTF">2015-10-06T07:51:58Z</dcterms:modified>
</cp:coreProperties>
</file>